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988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Chapter 5: Sustainability in Greater China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Mainland China, Hong Kong, and Taiwan</a:t>
            </a:r>
          </a:p>
          <a:p>
            <a:endParaRPr/>
          </a:p>
          <a:p>
            <a:r>
              <a:t>Instructor Slide Deck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dirty="0"/>
              <a:t>Compare sustainability drivers across Greater China</a:t>
            </a:r>
          </a:p>
          <a:p>
            <a:r>
              <a:rPr dirty="0"/>
              <a:t>Understand policy-driven ESG in Mainland China</a:t>
            </a:r>
          </a:p>
          <a:p>
            <a:r>
              <a:rPr dirty="0"/>
              <a:t>Assess Hong Kong’s role as a sustainable finance hub</a:t>
            </a:r>
          </a:p>
          <a:p>
            <a:r>
              <a:rPr dirty="0"/>
              <a:t>Evaluate Taiwan’s governance and innovation strengths</a:t>
            </a:r>
          </a:p>
          <a:p>
            <a:r>
              <a:rPr dirty="0"/>
              <a:t>Incorporate geopolitical risk into sustainability strategies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of Key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dirty="0"/>
              <a:t>Greater China is not a single ESG market</a:t>
            </a:r>
          </a:p>
          <a:p>
            <a:r>
              <a:rPr dirty="0"/>
              <a:t>Mainland China sustainability is policy-aligned</a:t>
            </a:r>
          </a:p>
          <a:p>
            <a:r>
              <a:rPr dirty="0"/>
              <a:t>Hong Kong bridges global standards and regional integration</a:t>
            </a:r>
          </a:p>
          <a:p>
            <a:r>
              <a:rPr dirty="0"/>
              <a:t>Taiwan </a:t>
            </a:r>
            <a:r>
              <a:rPr dirty="0" err="1"/>
              <a:t>emphasises</a:t>
            </a:r>
            <a:r>
              <a:rPr dirty="0"/>
              <a:t> governance and innovation</a:t>
            </a:r>
          </a:p>
          <a:p>
            <a:r>
              <a:rPr dirty="0"/>
              <a:t>Regulatory design shapes investor confidence</a:t>
            </a:r>
          </a:p>
          <a:p>
            <a:r>
              <a:rPr dirty="0"/>
              <a:t>Talent and geopolitics affect ESG execution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Mainland China: Sustainability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Strong state and policy influence</a:t>
            </a:r>
          </a:p>
          <a:p>
            <a:r>
              <a:rPr dirty="0"/>
              <a:t>Alignment with national development goals</a:t>
            </a:r>
          </a:p>
          <a:p>
            <a:r>
              <a:rPr dirty="0"/>
              <a:t>Rapid regulatory evolution</a:t>
            </a:r>
          </a:p>
          <a:p>
            <a:r>
              <a:rPr dirty="0"/>
              <a:t>Opportunities in green finance and industrial upgrading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Hong Kong: Sustainability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International regulatory alignment</a:t>
            </a:r>
          </a:p>
          <a:p>
            <a:r>
              <a:rPr dirty="0"/>
              <a:t>ESG disclosure and sustainable finance leadership</a:t>
            </a:r>
          </a:p>
          <a:p>
            <a:r>
              <a:rPr dirty="0"/>
              <a:t>Integration with Mainland China</a:t>
            </a:r>
          </a:p>
          <a:p>
            <a:r>
              <a:rPr dirty="0"/>
              <a:t>Talent and cost pressures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Taiwan: Sustainability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Strong governance and investor protection</a:t>
            </a:r>
          </a:p>
          <a:p>
            <a:r>
              <a:rPr dirty="0"/>
              <a:t>Innovation-driven economy</a:t>
            </a:r>
          </a:p>
          <a:p>
            <a:r>
              <a:rPr dirty="0"/>
              <a:t>Advanced disclosure reforms</a:t>
            </a:r>
          </a:p>
          <a:p>
            <a:r>
              <a:rPr dirty="0"/>
              <a:t>Geopolitical exposure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Boardroom Briefing (Distilled)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One ESG strategy will not fit all Greater China markets</a:t>
            </a:r>
          </a:p>
          <a:p>
            <a:r>
              <a:rPr dirty="0"/>
              <a:t>Policy alignment is critical in Mainland China</a:t>
            </a:r>
          </a:p>
          <a:p>
            <a:r>
              <a:rPr dirty="0"/>
              <a:t>Governance credibility matters most in Taiwan</a:t>
            </a:r>
          </a:p>
          <a:p>
            <a:r>
              <a:rPr dirty="0"/>
              <a:t>Hong Kong’s value lies in connectivity and standards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Three Questions for the Board / Executive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1. Where must our ESG strategy be locally adapted?</a:t>
            </a:r>
          </a:p>
          <a:p>
            <a:pPr marL="0" indent="0">
              <a:buNone/>
            </a:pPr>
            <a:r>
              <a:rPr dirty="0"/>
              <a:t>2. How do policy and geopolitics affect our commitments?</a:t>
            </a:r>
          </a:p>
          <a:p>
            <a:pPr marL="0" indent="0">
              <a:buNone/>
            </a:pPr>
            <a:r>
              <a:rPr dirty="0"/>
              <a:t>3. Do we have the talent and governance to deliver?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Effective sustainability in Greater China requires:</a:t>
            </a:r>
          </a:p>
          <a:p>
            <a:r>
              <a:rPr dirty="0"/>
              <a:t>Market-specific strategies</a:t>
            </a:r>
          </a:p>
          <a:p>
            <a:r>
              <a:rPr dirty="0"/>
              <a:t>Policy and governance awareness</a:t>
            </a:r>
          </a:p>
          <a:p>
            <a:r>
              <a:rPr dirty="0"/>
              <a:t>Realistic execution capability</a:t>
            </a:r>
          </a:p>
          <a:p>
            <a:endParaRPr dirty="0"/>
          </a:p>
          <a:p>
            <a:pPr marL="0" indent="0">
              <a:buNone/>
            </a:pPr>
            <a:r>
              <a:rPr dirty="0">
                <a:solidFill>
                  <a:srgbClr val="FF0000"/>
                </a:solidFill>
              </a:rPr>
              <a:t>Nuance determines success.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257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Chapter 5: Sustainability in Greater China</vt:lpstr>
      <vt:lpstr>Learning Objectives</vt:lpstr>
      <vt:lpstr>Summary of Key Points</vt:lpstr>
      <vt:lpstr>Mainland China: Sustainability Context</vt:lpstr>
      <vt:lpstr>Hong Kong: Sustainability Context</vt:lpstr>
      <vt:lpstr>Taiwan: Sustainability Context</vt:lpstr>
      <vt:lpstr>Boardroom Briefing (Distilled)</vt:lpstr>
      <vt:lpstr>Three Questions for the Board / Executive Team</vt:lpstr>
      <vt:lpstr>Key Takeaway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Nana</cp:lastModifiedBy>
  <cp:revision>2</cp:revision>
  <dcterms:created xsi:type="dcterms:W3CDTF">2013-01-27T09:14:16Z</dcterms:created>
  <dcterms:modified xsi:type="dcterms:W3CDTF">2026-01-06T02:08:05Z</dcterms:modified>
  <cp:category/>
</cp:coreProperties>
</file>